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313" r:id="rId2"/>
    <p:sldId id="307" r:id="rId3"/>
    <p:sldId id="261" r:id="rId4"/>
    <p:sldId id="335" r:id="rId5"/>
    <p:sldId id="298" r:id="rId6"/>
    <p:sldId id="300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24" r:id="rId18"/>
    <p:sldId id="325" r:id="rId19"/>
    <p:sldId id="326" r:id="rId20"/>
    <p:sldId id="336" r:id="rId21"/>
    <p:sldId id="328" r:id="rId22"/>
    <p:sldId id="329" r:id="rId23"/>
    <p:sldId id="330" r:id="rId24"/>
    <p:sldId id="331" r:id="rId25"/>
    <p:sldId id="332" r:id="rId26"/>
    <p:sldId id="333" r:id="rId27"/>
    <p:sldId id="337" r:id="rId28"/>
    <p:sldId id="334" r:id="rId29"/>
    <p:sldId id="327" r:id="rId30"/>
    <p:sldId id="290" r:id="rId31"/>
    <p:sldId id="308" r:id="rId32"/>
    <p:sldId id="306" r:id="rId33"/>
    <p:sldId id="309" r:id="rId34"/>
    <p:sldId id="310" r:id="rId35"/>
    <p:sldId id="311" r:id="rId36"/>
    <p:sldId id="296" r:id="rId37"/>
    <p:sldId id="302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7" autoAdjust="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eg>
</file>

<file path=ppt/media/image22.jpg>
</file>

<file path=ppt/media/image23.png>
</file>

<file path=ppt/media/image24.jpg>
</file>

<file path=ppt/media/image25.png>
</file>

<file path=ppt/media/image26.jpeg>
</file>

<file path=ppt/media/image27.jpe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BD39D7-A9C0-4E1B-B22F-1D06A45562A2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4FEF10-62F2-42CC-915D-982AD3084AE9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9101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FEF10-62F2-42CC-915D-982AD3084AE9}" type="slidenum">
              <a:rPr lang="en-AU" smtClean="0"/>
              <a:pPr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92545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FEF10-62F2-42CC-915D-982AD3084AE9}" type="slidenum">
              <a:rPr lang="en-AU" smtClean="0"/>
              <a:pPr/>
              <a:t>35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08876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FEF10-62F2-42CC-915D-982AD3084AE9}" type="slidenum">
              <a:rPr lang="en-AU" smtClean="0"/>
              <a:pPr/>
              <a:t>36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534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FEF10-62F2-42CC-915D-982AD3084AE9}" type="slidenum">
              <a:rPr lang="en-AU" smtClean="0"/>
              <a:pPr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540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FEF10-62F2-42CC-915D-982AD3084AE9}" type="slidenum">
              <a:rPr lang="en-AU" smtClean="0"/>
              <a:pPr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6192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FEF10-62F2-42CC-915D-982AD3084AE9}" type="slidenum">
              <a:rPr lang="en-AU" smtClean="0"/>
              <a:pPr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7978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FEF10-62F2-42CC-915D-982AD3084AE9}" type="slidenum">
              <a:rPr lang="en-AU" smtClean="0"/>
              <a:pPr/>
              <a:t>30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2165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FEF10-62F2-42CC-915D-982AD3084AE9}" type="slidenum">
              <a:rPr lang="en-AU" smtClean="0"/>
              <a:pPr/>
              <a:t>31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1767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FEF10-62F2-42CC-915D-982AD3084AE9}" type="slidenum">
              <a:rPr lang="en-AU" smtClean="0"/>
              <a:pPr/>
              <a:t>32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5816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FEF10-62F2-42CC-915D-982AD3084AE9}" type="slidenum">
              <a:rPr lang="en-AU" smtClean="0"/>
              <a:pPr/>
              <a:t>33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93439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FEF10-62F2-42CC-915D-982AD3084AE9}" type="slidenum">
              <a:rPr lang="en-AU" smtClean="0"/>
              <a:pPr/>
              <a:t>34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1835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131EE-0E16-4313-9DF3-4541454258F0}" type="datetimeFigureOut">
              <a:rPr lang="en-US" smtClean="0"/>
              <a:pPr/>
              <a:t>2022/11/2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959A1-35C0-4737-97B8-F0A6510E98CD}" type="slidenum">
              <a:rPr lang="en-AU" smtClean="0"/>
              <a:pPr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908720"/>
            <a:ext cx="7115175" cy="5334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23928" y="4797152"/>
            <a:ext cx="23647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Thomas Moran</a:t>
            </a:r>
            <a:br>
              <a:rPr lang="en-US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Jinan University</a:t>
            </a:r>
            <a:endParaRPr 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699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048" y="1762626"/>
            <a:ext cx="6115904" cy="4201111"/>
          </a:xfrm>
        </p:spPr>
      </p:pic>
    </p:spTree>
    <p:extLst>
      <p:ext uri="{BB962C8B-B14F-4D97-AF65-F5344CB8AC3E}">
        <p14:creationId xmlns:p14="http://schemas.microsoft.com/office/powerpoint/2010/main" val="117340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733" y="1743573"/>
            <a:ext cx="5620534" cy="4239217"/>
          </a:xfrm>
        </p:spPr>
      </p:pic>
    </p:spTree>
    <p:extLst>
      <p:ext uri="{BB962C8B-B14F-4D97-AF65-F5344CB8AC3E}">
        <p14:creationId xmlns:p14="http://schemas.microsoft.com/office/powerpoint/2010/main" val="700354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811" y="1743573"/>
            <a:ext cx="5744377" cy="4239217"/>
          </a:xfrm>
        </p:spPr>
      </p:pic>
    </p:spTree>
    <p:extLst>
      <p:ext uri="{BB962C8B-B14F-4D97-AF65-F5344CB8AC3E}">
        <p14:creationId xmlns:p14="http://schemas.microsoft.com/office/powerpoint/2010/main" val="1983418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548" y="1729283"/>
            <a:ext cx="5934903" cy="4267796"/>
          </a:xfrm>
        </p:spPr>
      </p:pic>
    </p:spTree>
    <p:extLst>
      <p:ext uri="{BB962C8B-B14F-4D97-AF65-F5344CB8AC3E}">
        <p14:creationId xmlns:p14="http://schemas.microsoft.com/office/powerpoint/2010/main" val="1497393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469" y="1748336"/>
            <a:ext cx="5811061" cy="4229690"/>
          </a:xfrm>
        </p:spPr>
      </p:pic>
    </p:spTree>
    <p:extLst>
      <p:ext uri="{BB962C8B-B14F-4D97-AF65-F5344CB8AC3E}">
        <p14:creationId xmlns:p14="http://schemas.microsoft.com/office/powerpoint/2010/main" val="11350896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627" y="1714994"/>
            <a:ext cx="5696745" cy="4296375"/>
          </a:xfrm>
        </p:spPr>
      </p:pic>
    </p:spTree>
    <p:extLst>
      <p:ext uri="{BB962C8B-B14F-4D97-AF65-F5344CB8AC3E}">
        <p14:creationId xmlns:p14="http://schemas.microsoft.com/office/powerpoint/2010/main" val="3033152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32" y="1705468"/>
            <a:ext cx="5801535" cy="4315427"/>
          </a:xfrm>
        </p:spPr>
      </p:pic>
    </p:spTree>
    <p:extLst>
      <p:ext uri="{BB962C8B-B14F-4D97-AF65-F5344CB8AC3E}">
        <p14:creationId xmlns:p14="http://schemas.microsoft.com/office/powerpoint/2010/main" val="2155460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311" y="1724520"/>
            <a:ext cx="5925377" cy="4277322"/>
          </a:xfrm>
        </p:spPr>
      </p:pic>
    </p:spTree>
    <p:extLst>
      <p:ext uri="{BB962C8B-B14F-4D97-AF65-F5344CB8AC3E}">
        <p14:creationId xmlns:p14="http://schemas.microsoft.com/office/powerpoint/2010/main" val="3337642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022" y="1767389"/>
            <a:ext cx="5953956" cy="4191585"/>
          </a:xfrm>
        </p:spPr>
      </p:pic>
    </p:spTree>
    <p:extLst>
      <p:ext uri="{BB962C8B-B14F-4D97-AF65-F5344CB8AC3E}">
        <p14:creationId xmlns:p14="http://schemas.microsoft.com/office/powerpoint/2010/main" val="1250594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66" y="1052736"/>
            <a:ext cx="7493350" cy="5073427"/>
          </a:xfrm>
        </p:spPr>
      </p:pic>
    </p:spTree>
    <p:extLst>
      <p:ext uri="{BB962C8B-B14F-4D97-AF65-F5344CB8AC3E}">
        <p14:creationId xmlns:p14="http://schemas.microsoft.com/office/powerpoint/2010/main" val="252394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341784"/>
            <a:ext cx="8229600" cy="1143000"/>
          </a:xfrm>
        </p:spPr>
        <p:txBody>
          <a:bodyPr>
            <a:normAutofit/>
          </a:bodyPr>
          <a:lstStyle/>
          <a:p>
            <a: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Haiku?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96" y="1412776"/>
            <a:ext cx="8229600" cy="4968552"/>
          </a:xfrm>
        </p:spPr>
        <p:txBody>
          <a:bodyPr>
            <a:normAutofit fontScale="92500" lnSpcReduction="20000"/>
          </a:bodyPr>
          <a:lstStyle/>
          <a:p>
            <a:r>
              <a:rPr lang="en-A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Haiku is a poetic form that originated in Japan  hundreds of years ago and continues today.</a:t>
            </a:r>
          </a:p>
          <a:p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Haiku reflects many characteristics of the Japanese people such as their appreciation of tradition and their sensitivity to nature.</a:t>
            </a:r>
          </a:p>
          <a:p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Haiku is a thoughtful, unrhymed Japanese poem that attempts to capture the essence of a moment in which nature is linked to human life.</a:t>
            </a:r>
          </a:p>
          <a:p>
            <a:endParaRPr lang="en-A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 one of the most important forms of traditional Japanese poetry, a well-written haiku creates tension between contrasting elements.</a:t>
            </a:r>
          </a:p>
          <a:p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Haiku uses just a few words to capture a moment and create a picture in the reader’s mind.  It is like a tiny window into a scene much larger than itself</a:t>
            </a:r>
          </a:p>
        </p:txBody>
      </p:sp>
    </p:spTree>
    <p:extLst>
      <p:ext uri="{BB962C8B-B14F-4D97-AF65-F5344CB8AC3E}">
        <p14:creationId xmlns:p14="http://schemas.microsoft.com/office/powerpoint/2010/main" val="136451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908720"/>
            <a:ext cx="8241058" cy="4813995"/>
          </a:xfrm>
        </p:spPr>
      </p:pic>
    </p:spTree>
    <p:extLst>
      <p:ext uri="{BB962C8B-B14F-4D97-AF65-F5344CB8AC3E}">
        <p14:creationId xmlns:p14="http://schemas.microsoft.com/office/powerpoint/2010/main" val="16206770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344" y="1600200"/>
            <a:ext cx="6037311" cy="4525963"/>
          </a:xfrm>
        </p:spPr>
      </p:pic>
    </p:spTree>
    <p:extLst>
      <p:ext uri="{BB962C8B-B14F-4D97-AF65-F5344CB8AC3E}">
        <p14:creationId xmlns:p14="http://schemas.microsoft.com/office/powerpoint/2010/main" val="25781797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620688"/>
            <a:ext cx="5328592" cy="5569472"/>
          </a:xfrm>
        </p:spPr>
      </p:pic>
    </p:spTree>
    <p:extLst>
      <p:ext uri="{BB962C8B-B14F-4D97-AF65-F5344CB8AC3E}">
        <p14:creationId xmlns:p14="http://schemas.microsoft.com/office/powerpoint/2010/main" val="40025626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575" y="1600200"/>
            <a:ext cx="6636850" cy="4525963"/>
          </a:xfrm>
        </p:spPr>
      </p:pic>
    </p:spTree>
    <p:extLst>
      <p:ext uri="{BB962C8B-B14F-4D97-AF65-F5344CB8AC3E}">
        <p14:creationId xmlns:p14="http://schemas.microsoft.com/office/powerpoint/2010/main" val="11979110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124744"/>
            <a:ext cx="6187722" cy="4785172"/>
          </a:xfrm>
        </p:spPr>
      </p:pic>
    </p:spTree>
    <p:extLst>
      <p:ext uri="{BB962C8B-B14F-4D97-AF65-F5344CB8AC3E}">
        <p14:creationId xmlns:p14="http://schemas.microsoft.com/office/powerpoint/2010/main" val="3737533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834356"/>
            <a:ext cx="6096000" cy="4057650"/>
          </a:xfrm>
        </p:spPr>
      </p:pic>
    </p:spTree>
    <p:extLst>
      <p:ext uri="{BB962C8B-B14F-4D97-AF65-F5344CB8AC3E}">
        <p14:creationId xmlns:p14="http://schemas.microsoft.com/office/powerpoint/2010/main" val="519947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80" y="980728"/>
            <a:ext cx="7456028" cy="5145435"/>
          </a:xfrm>
        </p:spPr>
      </p:pic>
    </p:spTree>
    <p:extLst>
      <p:ext uri="{BB962C8B-B14F-4D97-AF65-F5344CB8AC3E}">
        <p14:creationId xmlns:p14="http://schemas.microsoft.com/office/powerpoint/2010/main" val="1228534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04" y="764704"/>
            <a:ext cx="7715658" cy="5361459"/>
          </a:xfrm>
        </p:spPr>
      </p:pic>
    </p:spTree>
    <p:extLst>
      <p:ext uri="{BB962C8B-B14F-4D97-AF65-F5344CB8AC3E}">
        <p14:creationId xmlns:p14="http://schemas.microsoft.com/office/powerpoint/2010/main" val="3338990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  <p:extLst>
      <p:ext uri="{BB962C8B-B14F-4D97-AF65-F5344CB8AC3E}">
        <p14:creationId xmlns:p14="http://schemas.microsoft.com/office/powerpoint/2010/main" val="12102648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344" y="1600200"/>
            <a:ext cx="6037311" cy="4525963"/>
          </a:xfrm>
        </p:spPr>
      </p:pic>
    </p:spTree>
    <p:extLst>
      <p:ext uri="{BB962C8B-B14F-4D97-AF65-F5344CB8AC3E}">
        <p14:creationId xmlns:p14="http://schemas.microsoft.com/office/powerpoint/2010/main" val="1890864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ntitled.bm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422" y="382917"/>
            <a:ext cx="4968552" cy="376616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4282" y="548680"/>
            <a:ext cx="86439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b="1" dirty="0" smtClean="0">
                <a:latin typeface="Lucida Handwriting" pitchFamily="66" charset="0"/>
              </a:rPr>
              <a:t>Matsuo </a:t>
            </a:r>
            <a:r>
              <a:rPr lang="en-AU" sz="2800" b="1" dirty="0" err="1" smtClean="0">
                <a:latin typeface="Lucida Handwriting" pitchFamily="66" charset="0"/>
              </a:rPr>
              <a:t>Bashō</a:t>
            </a:r>
            <a:endParaRPr lang="en-AU" sz="2800" b="1" dirty="0">
              <a:latin typeface="Lucida Handwriting" pitchFamily="66" charset="0"/>
            </a:endParaRPr>
          </a:p>
          <a:p>
            <a:pPr algn="ctr"/>
            <a:r>
              <a:rPr lang="en-AU" sz="2800" b="1" dirty="0" smtClean="0">
                <a:latin typeface="Lucida Handwriting" pitchFamily="66" charset="0"/>
              </a:rPr>
              <a:t>(1644 -1694)</a:t>
            </a:r>
            <a:endParaRPr lang="en-AU" sz="2800" b="1" dirty="0">
              <a:latin typeface="Lucida Handwriting" pitchFamily="66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2008" y="4293096"/>
            <a:ext cx="8748464" cy="2376264"/>
          </a:xfrm>
        </p:spPr>
        <p:txBody>
          <a:bodyPr>
            <a:noAutofit/>
          </a:bodyPr>
          <a:lstStyle/>
          <a:p>
            <a:pPr indent="0">
              <a:buNone/>
            </a:pPr>
            <a:r>
              <a:rPr lang="en-A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Haiku originally </a:t>
            </a:r>
            <a:r>
              <a:rPr lang="en-A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began as a comic style of </a:t>
            </a:r>
            <a:r>
              <a:rPr lang="en-A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verse </a:t>
            </a:r>
            <a:r>
              <a:rPr lang="en-A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was simple to write. But in the late 1600’s, Matsuo Basho changed haiku into a serious art form. His haiku, written according to strict rules, describe subjects in nature and contain a reference to a season of the year. These poems merely suggest ideas and feelings, and so the reader must use imagination to interpret them.</a:t>
            </a:r>
            <a:endParaRPr lang="en-AU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aiku_bash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548680"/>
            <a:ext cx="8928992" cy="59569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9552" y="548680"/>
            <a:ext cx="79928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 smtClean="0">
                <a:latin typeface="Lucida Handwriting" pitchFamily="66" charset="0"/>
              </a:rPr>
              <a:t>Writing Haiku</a:t>
            </a:r>
          </a:p>
          <a:p>
            <a:pPr algn="ctr"/>
            <a:r>
              <a:rPr lang="en-AU" sz="4800" dirty="0" smtClean="0">
                <a:latin typeface="Lucida Handwriting" pitchFamily="66" charset="0"/>
              </a:rPr>
              <a:t>for Peace or as Protest </a:t>
            </a:r>
            <a:endParaRPr lang="en-AU" sz="4800" dirty="0">
              <a:latin typeface="Lucida Handwriting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341784"/>
            <a:ext cx="8229600" cy="1143000"/>
          </a:xfrm>
        </p:spPr>
        <p:txBody>
          <a:bodyPr>
            <a:normAutofit/>
          </a:bodyPr>
          <a:lstStyle/>
          <a:p>
            <a:r>
              <a:rPr lang="en-AU" b="1" dirty="0" smtClean="0">
                <a:latin typeface="Lucida Handwriting" pitchFamily="66" charset="0"/>
              </a:rPr>
              <a:t>Haiku as Protest</a:t>
            </a:r>
            <a:endParaRPr lang="en-AU" b="1" dirty="0">
              <a:latin typeface="Lucida Handwriting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96" y="1412776"/>
            <a:ext cx="8229600" cy="49685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people have written  </a:t>
            </a:r>
            <a:r>
              <a:rPr lang="en-A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haiku </a:t>
            </a:r>
            <a:r>
              <a:rPr lang="en-A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a </a:t>
            </a:r>
            <a:r>
              <a:rPr lang="en-A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way </a:t>
            </a:r>
            <a:r>
              <a:rPr lang="en-A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protesting against war and as a means of expressing their wishes for peace. </a:t>
            </a:r>
            <a:r>
              <a:rPr lang="en-A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Rick Black lived in Israel when he wrote the following haiku.  He used the haiku medium as a means of conveying the stark images “of peace and war, of hope  and fear – and the way they blend together”.</a:t>
            </a:r>
          </a:p>
          <a:p>
            <a:pPr marL="0" indent="0">
              <a:buNone/>
            </a:pPr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purple bougainvillea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beyond the barbed wire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flowering wildly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—Rick Black</a:t>
            </a:r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2400" dirty="0" smtClean="0">
              <a:latin typeface="Lucida Handwriting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39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1196752"/>
            <a:ext cx="3053139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00042"/>
            <a:ext cx="5410944" cy="60007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joyously,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pair of doves flirting over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soldier's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gravestone</a:t>
            </a:r>
            <a:endParaRPr lang="en-AU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—Rick Black</a:t>
            </a:r>
          </a:p>
          <a:p>
            <a:pPr algn="ctr">
              <a:buNone/>
            </a:pPr>
            <a:endParaRPr lang="en-AU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rainbow's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old city's domed rooftops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still glistening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</a:t>
            </a:r>
            <a:r>
              <a:rPr lang="en-A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Rick Black</a:t>
            </a:r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600" b="1" dirty="0" smtClean="0">
              <a:latin typeface="Lucida Handwriting" pitchFamily="66" charset="0"/>
            </a:endParaRPr>
          </a:p>
          <a:p>
            <a:pPr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2711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341784"/>
            <a:ext cx="8229600" cy="1143000"/>
          </a:xfrm>
        </p:spPr>
        <p:txBody>
          <a:bodyPr>
            <a:normAutofit/>
          </a:bodyPr>
          <a:lstStyle/>
          <a:p>
            <a:r>
              <a:rPr lang="en-AU" b="1" dirty="0" smtClean="0">
                <a:latin typeface="Lucida Handwriting" pitchFamily="66" charset="0"/>
              </a:rPr>
              <a:t>Haiku for Peace</a:t>
            </a:r>
            <a:endParaRPr lang="en-AU" b="1" dirty="0">
              <a:latin typeface="Lucida Handwriting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96" y="1412776"/>
            <a:ext cx="8229600" cy="496855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hornet asleep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aybe peace looks different </a:t>
            </a: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han I thought it did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—KD, 23</a:t>
            </a:r>
            <a:r>
              <a:rPr lang="en-AU" sz="2400" b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July 2013</a:t>
            </a:r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2400" dirty="0" smtClean="0">
              <a:latin typeface="Lucida Handwriting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404664"/>
            <a:ext cx="8229600" cy="60007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hough war is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old is has not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ecome wise …</a:t>
            </a:r>
            <a:endParaRPr lang="en-AU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—Alice Walker, 23</a:t>
            </a:r>
            <a:r>
              <a:rPr lang="en-AU" sz="2400" b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August 2012</a:t>
            </a:r>
          </a:p>
          <a:p>
            <a:pPr algn="ctr">
              <a:buNone/>
            </a:pPr>
            <a:endParaRPr lang="en-AU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Grandmothers, mothers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aughters, each generation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hants a hymn of hope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</a:t>
            </a:r>
            <a:r>
              <a:rPr lang="en-AU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Debjani</a:t>
            </a: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Chatterjee</a:t>
            </a: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23</a:t>
            </a:r>
            <a:r>
              <a:rPr lang="en-AU" sz="2400" b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August 2012</a:t>
            </a:r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600" b="1" dirty="0" smtClean="0">
              <a:latin typeface="Lucida Handwriting" pitchFamily="66" charset="0"/>
            </a:endParaRPr>
          </a:p>
          <a:p>
            <a:pPr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346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0042"/>
            <a:ext cx="8229600" cy="60007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b="1" dirty="0" smtClean="0">
              <a:latin typeface="Lucida Handwriting" pitchFamily="66" charset="0"/>
            </a:endParaRPr>
          </a:p>
          <a:p>
            <a:pPr marL="0" indent="0" algn="ctr">
              <a:buNone/>
            </a:pPr>
            <a:endParaRPr lang="en-US" sz="3600" b="1" dirty="0">
              <a:latin typeface="Lucida Handwriting" pitchFamily="66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sprawling sound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 peace sails on the wind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white butterfly</a:t>
            </a:r>
            <a:endParaRPr lang="en-AU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—Sonia Sanchez, 23</a:t>
            </a:r>
            <a:r>
              <a:rPr lang="en-AU" sz="2400" b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August 2012</a:t>
            </a:r>
          </a:p>
          <a:p>
            <a:pPr algn="ctr">
              <a:buNone/>
            </a:pPr>
            <a:endParaRPr lang="en-AU" sz="2400" b="1" dirty="0">
              <a:latin typeface="Lucida Handwriting" pitchFamily="66" charset="0"/>
            </a:endParaRPr>
          </a:p>
          <a:p>
            <a:pPr algn="ctr">
              <a:buNone/>
            </a:pPr>
            <a:endParaRPr lang="en-AU" sz="1600" b="1" dirty="0" smtClean="0">
              <a:latin typeface="Lucida Handwriting" pitchFamily="66" charset="0"/>
            </a:endParaRPr>
          </a:p>
          <a:p>
            <a:pPr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756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341784"/>
            <a:ext cx="8229600" cy="1719064"/>
          </a:xfrm>
        </p:spPr>
        <p:txBody>
          <a:bodyPr>
            <a:normAutofit/>
          </a:bodyPr>
          <a:lstStyle/>
          <a:p>
            <a:r>
              <a:rPr lang="en-AU" b="1" dirty="0" smtClean="0">
                <a:latin typeface="Lucida Handwriting" pitchFamily="66" charset="0"/>
              </a:rPr>
              <a:t>Student’s Haiku</a:t>
            </a:r>
            <a:br>
              <a:rPr lang="en-AU" b="1" dirty="0" smtClean="0">
                <a:latin typeface="Lucida Handwriting" pitchFamily="66" charset="0"/>
              </a:rPr>
            </a:br>
            <a:r>
              <a:rPr lang="en-AU" b="1" dirty="0" smtClean="0">
                <a:latin typeface="Lucida Handwriting" pitchFamily="66" charset="0"/>
              </a:rPr>
              <a:t> for Peace and as Protest</a:t>
            </a:r>
            <a:endParaRPr lang="en-AU" b="1" dirty="0">
              <a:latin typeface="Lucida Handwriting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856" y="2276872"/>
            <a:ext cx="8229600" cy="4176464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Destruction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surrounds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Tears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screams are shouted out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understands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ctr">
              <a:buNone/>
            </a:pPr>
            <a:endParaRPr lang="en-AU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A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Katarina</a:t>
            </a:r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Imagine a world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 no sorrow or death</a:t>
            </a:r>
            <a:endParaRPr lang="en-A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no more crying</a:t>
            </a:r>
            <a:endParaRPr lang="en-AU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—Sana</a:t>
            </a:r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2400" dirty="0" smtClean="0">
              <a:latin typeface="Lucida Handwriting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37"/>
          <a:stretch/>
        </p:blipFill>
        <p:spPr bwMode="auto">
          <a:xfrm>
            <a:off x="229623" y="332656"/>
            <a:ext cx="8662857" cy="6192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4293096"/>
            <a:ext cx="6707088" cy="22322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will write peace</a:t>
            </a:r>
          </a:p>
          <a:p>
            <a:pPr marL="0" indent="0">
              <a:buNone/>
            </a:pPr>
            <a:r>
              <a:rPr 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your wings and you will fly,</a:t>
            </a:r>
            <a:endParaRPr lang="en-AU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AU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AU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ll over the world</a:t>
            </a:r>
          </a:p>
          <a:p>
            <a:pPr>
              <a:buNone/>
            </a:pPr>
            <a:endParaRPr lang="en-AU" sz="10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AU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—</a:t>
            </a:r>
            <a:r>
              <a:rPr lang="en-AU" sz="2400" b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Sadako</a:t>
            </a:r>
            <a:r>
              <a:rPr lang="en-AU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Sasaki</a:t>
            </a:r>
            <a:endParaRPr lang="en-A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600" b="1" dirty="0" smtClean="0">
              <a:latin typeface="Lucida Handwriting" pitchFamily="66" charset="0"/>
            </a:endParaRPr>
          </a:p>
          <a:p>
            <a:pPr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7494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32"/>
            <a:ext cx="8229600" cy="600953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What is a Haiku?</a:t>
            </a:r>
          </a:p>
          <a:p>
            <a:r>
              <a:rPr lang="en-US" dirty="0" smtClean="0"/>
              <a:t> </a:t>
            </a:r>
            <a:r>
              <a:rPr lang="en-US" dirty="0"/>
              <a:t>A three line poem with no more than 17 syllables.</a:t>
            </a:r>
          </a:p>
          <a:p>
            <a:r>
              <a:rPr lang="en-US" dirty="0" smtClean="0"/>
              <a:t>Expresses </a:t>
            </a:r>
            <a:r>
              <a:rPr lang="en-US" dirty="0"/>
              <a:t>a thought, feeling or a mood, using nature.</a:t>
            </a:r>
          </a:p>
          <a:p>
            <a:r>
              <a:rPr lang="en-US" dirty="0" smtClean="0"/>
              <a:t>Traditionally </a:t>
            </a:r>
            <a:r>
              <a:rPr lang="en-US" dirty="0"/>
              <a:t>at least one line must describe or convey</a:t>
            </a:r>
          </a:p>
          <a:p>
            <a:pPr marL="0" indent="0">
              <a:buNone/>
            </a:pPr>
            <a:r>
              <a:rPr lang="en-US" dirty="0" smtClean="0"/>
              <a:t>     a </a:t>
            </a:r>
            <a:r>
              <a:rPr lang="en-US" dirty="0"/>
              <a:t>sense of season, or hour (day or night).</a:t>
            </a:r>
          </a:p>
          <a:p>
            <a:r>
              <a:rPr lang="en-US" dirty="0" smtClean="0"/>
              <a:t>Haiku </a:t>
            </a:r>
            <a:r>
              <a:rPr lang="en-US" dirty="0"/>
              <a:t>are also accompanied with a picture to help</a:t>
            </a:r>
          </a:p>
          <a:p>
            <a:pPr marL="0" indent="0">
              <a:buNone/>
            </a:pPr>
            <a:r>
              <a:rPr lang="en-US" dirty="0" smtClean="0"/>
              <a:t>     guide </a:t>
            </a:r>
            <a:r>
              <a:rPr lang="en-US" dirty="0"/>
              <a:t>the reader.</a:t>
            </a:r>
          </a:p>
          <a:p>
            <a:r>
              <a:rPr lang="en-US" dirty="0" smtClean="0"/>
              <a:t> </a:t>
            </a:r>
            <a:r>
              <a:rPr lang="en-US" dirty="0"/>
              <a:t>The layout of a Haiku is 5 syllables, 7 syllables, 5</a:t>
            </a:r>
          </a:p>
          <a:p>
            <a:pPr marL="0" indent="0">
              <a:buNone/>
            </a:pPr>
            <a:r>
              <a:rPr lang="en-US" dirty="0" smtClean="0"/>
              <a:t>      syllables</a:t>
            </a:r>
            <a:r>
              <a:rPr lang="en-US" dirty="0"/>
              <a:t>.</a:t>
            </a:r>
          </a:p>
          <a:p>
            <a:r>
              <a:rPr lang="en-US" dirty="0" smtClean="0"/>
              <a:t>To </a:t>
            </a:r>
            <a:r>
              <a:rPr lang="en-US" dirty="0"/>
              <a:t>count syllables break the words into parts when you</a:t>
            </a:r>
          </a:p>
          <a:p>
            <a:pPr marL="0" indent="0">
              <a:buNone/>
            </a:pPr>
            <a:r>
              <a:rPr lang="en-US" dirty="0" smtClean="0"/>
              <a:t>     say </a:t>
            </a:r>
            <a:r>
              <a:rPr lang="en-US" dirty="0"/>
              <a:t>it; for example: </a:t>
            </a:r>
            <a:r>
              <a:rPr lang="en-US" dirty="0" err="1"/>
              <a:t>layoutis</a:t>
            </a:r>
            <a:r>
              <a:rPr lang="en-US" dirty="0"/>
              <a:t> two syllables lay-out.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Let’s </a:t>
            </a:r>
            <a:r>
              <a:rPr lang="en-US" dirty="0"/>
              <a:t>take a look at a few Haiku’s </a:t>
            </a:r>
          </a:p>
        </p:txBody>
      </p:sp>
    </p:spTree>
    <p:extLst>
      <p:ext uri="{BB962C8B-B14F-4D97-AF65-F5344CB8AC3E}">
        <p14:creationId xmlns:p14="http://schemas.microsoft.com/office/powerpoint/2010/main" val="3805765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0042"/>
            <a:ext cx="8229600" cy="6000792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A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Showing no sign</a:t>
            </a:r>
            <a:br>
              <a:rPr lang="en-A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an early death—</a:t>
            </a:r>
            <a:br>
              <a:rPr lang="en-A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cicada’s voice</a:t>
            </a:r>
            <a: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11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—Matsuo Basho </a:t>
            </a:r>
            <a:r>
              <a:rPr lang="en-A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A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A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tree</a:t>
            </a:r>
            <a:br>
              <a:rPr lang="en-A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the soup, salad, and everywhere—</a:t>
            </a:r>
            <a:br>
              <a:rPr lang="en-A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cherry blossoms</a:t>
            </a:r>
            <a:br>
              <a:rPr lang="en-A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11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—Matsuo Basho</a:t>
            </a:r>
            <a:endParaRPr lang="en-AU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600" dirty="0" smtClean="0">
              <a:latin typeface="Lucida Handwriting" pitchFamily="66" charset="0"/>
            </a:endParaRPr>
          </a:p>
          <a:p>
            <a:pPr>
              <a:buNone/>
            </a:pP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0042"/>
            <a:ext cx="8229600" cy="6000792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A lightning flash—</a:t>
            </a:r>
            <a:b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piercing the darkness</a:t>
            </a:r>
            <a:b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heron’s shriek</a:t>
            </a:r>
            <a:b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1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—Matsuo Basho</a:t>
            </a:r>
            <a:endParaRPr lang="en-A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 A giant firefly</a:t>
            </a:r>
            <a:b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flickers</a:t>
            </a:r>
            <a:b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then moves on</a:t>
            </a:r>
            <a:br>
              <a:rPr lang="en-A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1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r>
              <a:rPr lang="en-A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—Kobayashi </a:t>
            </a:r>
            <a:r>
              <a:rPr lang="en-AU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Issa</a:t>
            </a:r>
            <a:endParaRPr lang="en-A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None/>
            </a:pPr>
            <a:endParaRPr lang="en-AU" sz="1600" dirty="0" smtClean="0">
              <a:latin typeface="Lucida Handwriting" pitchFamily="66" charset="0"/>
            </a:endParaRPr>
          </a:p>
          <a:p>
            <a:pPr>
              <a:buNone/>
            </a:pP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548" y="1657836"/>
            <a:ext cx="5934903" cy="4410691"/>
          </a:xfrm>
        </p:spPr>
      </p:pic>
    </p:spTree>
    <p:extLst>
      <p:ext uri="{BB962C8B-B14F-4D97-AF65-F5344CB8AC3E}">
        <p14:creationId xmlns:p14="http://schemas.microsoft.com/office/powerpoint/2010/main" val="1684015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601" y="1700704"/>
            <a:ext cx="5896798" cy="4324954"/>
          </a:xfrm>
        </p:spPr>
      </p:pic>
    </p:spTree>
    <p:extLst>
      <p:ext uri="{BB962C8B-B14F-4D97-AF65-F5344CB8AC3E}">
        <p14:creationId xmlns:p14="http://schemas.microsoft.com/office/powerpoint/2010/main" val="832583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969" y="1757862"/>
            <a:ext cx="5992061" cy="4210638"/>
          </a:xfrm>
        </p:spPr>
      </p:pic>
    </p:spTree>
    <p:extLst>
      <p:ext uri="{BB962C8B-B14F-4D97-AF65-F5344CB8AC3E}">
        <p14:creationId xmlns:p14="http://schemas.microsoft.com/office/powerpoint/2010/main" val="4164876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553</Words>
  <Application>Microsoft Office PowerPoint</Application>
  <PresentationFormat>On-screen Show (4:3)</PresentationFormat>
  <Paragraphs>115</Paragraphs>
  <Slides>37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Lucida Handwriting</vt:lpstr>
      <vt:lpstr>Times New Roman</vt:lpstr>
      <vt:lpstr>Office Theme</vt:lpstr>
      <vt:lpstr>PowerPoint Presentation</vt:lpstr>
      <vt:lpstr>What is Haiku?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Haiku as Protest</vt:lpstr>
      <vt:lpstr>PowerPoint Presentation</vt:lpstr>
      <vt:lpstr>Haiku for Peace</vt:lpstr>
      <vt:lpstr>PowerPoint Presentation</vt:lpstr>
      <vt:lpstr>PowerPoint Presentation</vt:lpstr>
      <vt:lpstr>Student’s Haiku  for Peace and as Protest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Bridget</dc:creator>
  <cp:lastModifiedBy>Microsoft account</cp:lastModifiedBy>
  <cp:revision>36</cp:revision>
  <dcterms:created xsi:type="dcterms:W3CDTF">2009-06-20T15:11:59Z</dcterms:created>
  <dcterms:modified xsi:type="dcterms:W3CDTF">2022-11-02T13:43:56Z</dcterms:modified>
</cp:coreProperties>
</file>

<file path=docProps/thumbnail.jpeg>
</file>